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8" r:id="rId2"/>
    <p:sldId id="259" r:id="rId3"/>
    <p:sldId id="260" r:id="rId4"/>
    <p:sldId id="264" r:id="rId5"/>
    <p:sldId id="266" r:id="rId6"/>
    <p:sldId id="265" r:id="rId7"/>
    <p:sldId id="267" r:id="rId8"/>
    <p:sldId id="268" r:id="rId9"/>
    <p:sldId id="261" r:id="rId10"/>
    <p:sldId id="269" r:id="rId11"/>
    <p:sldId id="271" r:id="rId12"/>
    <p:sldId id="272" r:id="rId13"/>
    <p:sldId id="262" r:id="rId14"/>
    <p:sldId id="263" r:id="rId15"/>
    <p:sldId id="270"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57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http://www.aboutcivil.com</a:t>
            </a: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C6F144E-38C8-46DC-92DC-5FCA1547C413}" type="datetimeFigureOut">
              <a:rPr lang="en-US" smtClean="0"/>
              <a:pPr/>
              <a:t>3/18/2010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http://www.aboutcivil.com</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83193EA-0FF7-4A98-BA9B-4A5A237EA47C}" type="slidenum">
              <a:rPr lang="en-US" smtClean="0"/>
              <a:pPr/>
              <a:t>‹#›</a:t>
            </a:fld>
            <a:endParaRPr lang="en-US"/>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http://www.aboutcivil.com</a:t>
            </a: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C78375-3FCC-44AF-BC5E-18A422EF8748}" type="datetimeFigureOut">
              <a:rPr lang="en-US" smtClean="0"/>
              <a:pPr/>
              <a:t>3/18/2010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http://www.aboutcivil.com</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1B4390-F38E-4EB6-9F2A-2622F211C477}" type="slidenum">
              <a:rPr lang="en-US" smtClean="0"/>
              <a:pPr/>
              <a:t>‹#›</a:t>
            </a:fld>
            <a:endParaRPr lang="en-US"/>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p:txBody>
          <a:bodyPr/>
          <a:lstStyle/>
          <a:p>
            <a:endParaRPr lang="en-US" smtClean="0"/>
          </a:p>
        </p:txBody>
      </p:sp>
      <p:sp>
        <p:nvSpPr>
          <p:cNvPr id="4" name="Slide Number Placeholder 3"/>
          <p:cNvSpPr>
            <a:spLocks noGrp="1"/>
          </p:cNvSpPr>
          <p:nvPr>
            <p:ph type="sldNum" sz="quarter" idx="5"/>
          </p:nvPr>
        </p:nvSpPr>
        <p:spPr>
          <a:noFill/>
        </p:spPr>
        <p:txBody>
          <a:bodyPr/>
          <a:lstStyle/>
          <a:p>
            <a:fld id="{E1F5736B-577D-4ADD-8171-3AD7C744FBF7}" type="slidenum">
              <a:rPr lang="en-US"/>
              <a:pPr/>
              <a:t>1</a:t>
            </a:fld>
            <a:endParaRPr lang="en-US"/>
          </a:p>
        </p:txBody>
      </p:sp>
      <p:sp>
        <p:nvSpPr>
          <p:cNvPr id="5" name="Footer Placeholder 4"/>
          <p:cNvSpPr>
            <a:spLocks noGrp="1"/>
          </p:cNvSpPr>
          <p:nvPr>
            <p:ph type="ftr" sz="quarter" idx="10"/>
          </p:nvPr>
        </p:nvSpPr>
        <p:spPr/>
        <p:txBody>
          <a:bodyPr/>
          <a:lstStyle/>
          <a:p>
            <a:r>
              <a:rPr lang="en-US" smtClean="0"/>
              <a:t>http://www.aboutcivil.com</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0422DA3-F9CD-44F7-84FF-2A4CD165C319}" type="datetime1">
              <a:rPr lang="en-US" smtClean="0"/>
              <a:pPr/>
              <a:t>3/18/2010</a:t>
            </a:fld>
            <a:endParaRPr lang="en-US"/>
          </a:p>
        </p:txBody>
      </p:sp>
      <p:sp>
        <p:nvSpPr>
          <p:cNvPr id="5" name="Footer Placeholder 4"/>
          <p:cNvSpPr>
            <a:spLocks noGrp="1"/>
          </p:cNvSpPr>
          <p:nvPr>
            <p:ph type="ftr" sz="quarter" idx="11"/>
          </p:nvPr>
        </p:nvSpPr>
        <p:spPr/>
        <p:txBody>
          <a:bodyPr/>
          <a:lstStyle/>
          <a:p>
            <a:r>
              <a:rPr lang="en-US" smtClean="0"/>
              <a:t>http://www.aboutcivil.com</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D35CEA-B424-4643-AE6E-E6668F7FFF34}" type="datetime1">
              <a:rPr lang="en-US" smtClean="0"/>
              <a:pPr/>
              <a:t>3/18/2010</a:t>
            </a:fld>
            <a:endParaRPr lang="en-US"/>
          </a:p>
        </p:txBody>
      </p:sp>
      <p:sp>
        <p:nvSpPr>
          <p:cNvPr id="5" name="Footer Placeholder 4"/>
          <p:cNvSpPr>
            <a:spLocks noGrp="1"/>
          </p:cNvSpPr>
          <p:nvPr>
            <p:ph type="ftr" sz="quarter" idx="11"/>
          </p:nvPr>
        </p:nvSpPr>
        <p:spPr/>
        <p:txBody>
          <a:bodyPr/>
          <a:lstStyle/>
          <a:p>
            <a:r>
              <a:rPr lang="en-US" smtClean="0"/>
              <a:t>http://www.aboutcivil.com</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28B11B-30DE-46DB-8D77-8F9266F3FECA}" type="datetime1">
              <a:rPr lang="en-US" smtClean="0"/>
              <a:pPr/>
              <a:t>3/18/2010</a:t>
            </a:fld>
            <a:endParaRPr lang="en-US"/>
          </a:p>
        </p:txBody>
      </p:sp>
      <p:sp>
        <p:nvSpPr>
          <p:cNvPr id="5" name="Footer Placeholder 4"/>
          <p:cNvSpPr>
            <a:spLocks noGrp="1"/>
          </p:cNvSpPr>
          <p:nvPr>
            <p:ph type="ftr" sz="quarter" idx="11"/>
          </p:nvPr>
        </p:nvSpPr>
        <p:spPr/>
        <p:txBody>
          <a:bodyPr/>
          <a:lstStyle/>
          <a:p>
            <a:r>
              <a:rPr lang="en-US" smtClean="0"/>
              <a:t>http://www.aboutcivil.com</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A8BA6C-DDBC-458B-A566-1F4E097B2E47}" type="datetime1">
              <a:rPr lang="en-US" smtClean="0"/>
              <a:pPr/>
              <a:t>3/18/2010</a:t>
            </a:fld>
            <a:endParaRPr lang="en-US"/>
          </a:p>
        </p:txBody>
      </p:sp>
      <p:sp>
        <p:nvSpPr>
          <p:cNvPr id="5" name="Footer Placeholder 4"/>
          <p:cNvSpPr>
            <a:spLocks noGrp="1"/>
          </p:cNvSpPr>
          <p:nvPr>
            <p:ph type="ftr" sz="quarter" idx="11"/>
          </p:nvPr>
        </p:nvSpPr>
        <p:spPr/>
        <p:txBody>
          <a:bodyPr/>
          <a:lstStyle/>
          <a:p>
            <a:r>
              <a:rPr lang="en-US" smtClean="0"/>
              <a:t>http://www.aboutcivil.com</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D8C3D9B-FA80-446D-A3A8-4FC21ECD2EB0}" type="datetime1">
              <a:rPr lang="en-US" smtClean="0"/>
              <a:pPr/>
              <a:t>3/18/2010</a:t>
            </a:fld>
            <a:endParaRPr lang="en-US"/>
          </a:p>
        </p:txBody>
      </p:sp>
      <p:sp>
        <p:nvSpPr>
          <p:cNvPr id="5" name="Footer Placeholder 4"/>
          <p:cNvSpPr>
            <a:spLocks noGrp="1"/>
          </p:cNvSpPr>
          <p:nvPr>
            <p:ph type="ftr" sz="quarter" idx="11"/>
          </p:nvPr>
        </p:nvSpPr>
        <p:spPr/>
        <p:txBody>
          <a:bodyPr/>
          <a:lstStyle/>
          <a:p>
            <a:r>
              <a:rPr lang="en-US" smtClean="0"/>
              <a:t>http://www.aboutcivil.com</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6E4C84F-4C30-4DAB-A651-1540B16596ED}" type="datetime1">
              <a:rPr lang="en-US" smtClean="0"/>
              <a:pPr/>
              <a:t>3/18/2010</a:t>
            </a:fld>
            <a:endParaRPr lang="en-US"/>
          </a:p>
        </p:txBody>
      </p:sp>
      <p:sp>
        <p:nvSpPr>
          <p:cNvPr id="6" name="Footer Placeholder 5"/>
          <p:cNvSpPr>
            <a:spLocks noGrp="1"/>
          </p:cNvSpPr>
          <p:nvPr>
            <p:ph type="ftr" sz="quarter" idx="11"/>
          </p:nvPr>
        </p:nvSpPr>
        <p:spPr/>
        <p:txBody>
          <a:bodyPr/>
          <a:lstStyle/>
          <a:p>
            <a:r>
              <a:rPr lang="en-US" smtClean="0"/>
              <a:t>http://www.aboutcivil.com</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59DDCB4-C97B-4950-9129-93AA1ECE1AE7}" type="datetime1">
              <a:rPr lang="en-US" smtClean="0"/>
              <a:pPr/>
              <a:t>3/18/2010</a:t>
            </a:fld>
            <a:endParaRPr lang="en-US"/>
          </a:p>
        </p:txBody>
      </p:sp>
      <p:sp>
        <p:nvSpPr>
          <p:cNvPr id="8" name="Footer Placeholder 7"/>
          <p:cNvSpPr>
            <a:spLocks noGrp="1"/>
          </p:cNvSpPr>
          <p:nvPr>
            <p:ph type="ftr" sz="quarter" idx="11"/>
          </p:nvPr>
        </p:nvSpPr>
        <p:spPr/>
        <p:txBody>
          <a:bodyPr/>
          <a:lstStyle/>
          <a:p>
            <a:r>
              <a:rPr lang="en-US" smtClean="0"/>
              <a:t>http://www.aboutcivil.com</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EBCF8D-92A0-453A-8827-6ABE94E5CAC6}" type="datetime1">
              <a:rPr lang="en-US" smtClean="0"/>
              <a:pPr/>
              <a:t>3/18/2010</a:t>
            </a:fld>
            <a:endParaRPr lang="en-US"/>
          </a:p>
        </p:txBody>
      </p:sp>
      <p:sp>
        <p:nvSpPr>
          <p:cNvPr id="4" name="Footer Placeholder 3"/>
          <p:cNvSpPr>
            <a:spLocks noGrp="1"/>
          </p:cNvSpPr>
          <p:nvPr>
            <p:ph type="ftr" sz="quarter" idx="11"/>
          </p:nvPr>
        </p:nvSpPr>
        <p:spPr/>
        <p:txBody>
          <a:bodyPr/>
          <a:lstStyle/>
          <a:p>
            <a:r>
              <a:rPr lang="en-US" smtClean="0"/>
              <a:t>http://www.aboutcivil.com</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1EB143-2CDA-4323-AA87-40E284D140F2}" type="datetime1">
              <a:rPr lang="en-US" smtClean="0"/>
              <a:pPr/>
              <a:t>3/18/2010</a:t>
            </a:fld>
            <a:endParaRPr lang="en-US"/>
          </a:p>
        </p:txBody>
      </p:sp>
      <p:sp>
        <p:nvSpPr>
          <p:cNvPr id="3" name="Footer Placeholder 2"/>
          <p:cNvSpPr>
            <a:spLocks noGrp="1"/>
          </p:cNvSpPr>
          <p:nvPr>
            <p:ph type="ftr" sz="quarter" idx="11"/>
          </p:nvPr>
        </p:nvSpPr>
        <p:spPr/>
        <p:txBody>
          <a:bodyPr/>
          <a:lstStyle/>
          <a:p>
            <a:r>
              <a:rPr lang="en-US" smtClean="0"/>
              <a:t>http://www.aboutcivil.com</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D89436-8335-4520-B19C-326789C1A58E}" type="datetime1">
              <a:rPr lang="en-US" smtClean="0"/>
              <a:pPr/>
              <a:t>3/18/2010</a:t>
            </a:fld>
            <a:endParaRPr lang="en-US"/>
          </a:p>
        </p:txBody>
      </p:sp>
      <p:sp>
        <p:nvSpPr>
          <p:cNvPr id="6" name="Footer Placeholder 5"/>
          <p:cNvSpPr>
            <a:spLocks noGrp="1"/>
          </p:cNvSpPr>
          <p:nvPr>
            <p:ph type="ftr" sz="quarter" idx="11"/>
          </p:nvPr>
        </p:nvSpPr>
        <p:spPr/>
        <p:txBody>
          <a:bodyPr/>
          <a:lstStyle/>
          <a:p>
            <a:r>
              <a:rPr lang="en-US" smtClean="0"/>
              <a:t>http://www.aboutcivil.com</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A9884E-3F92-48BB-96E5-33383AD404A0}" type="datetime1">
              <a:rPr lang="en-US" smtClean="0"/>
              <a:pPr/>
              <a:t>3/18/2010</a:t>
            </a:fld>
            <a:endParaRPr lang="en-US"/>
          </a:p>
        </p:txBody>
      </p:sp>
      <p:sp>
        <p:nvSpPr>
          <p:cNvPr id="6" name="Footer Placeholder 5"/>
          <p:cNvSpPr>
            <a:spLocks noGrp="1"/>
          </p:cNvSpPr>
          <p:nvPr>
            <p:ph type="ftr" sz="quarter" idx="11"/>
          </p:nvPr>
        </p:nvSpPr>
        <p:spPr/>
        <p:txBody>
          <a:bodyPr/>
          <a:lstStyle/>
          <a:p>
            <a:r>
              <a:rPr lang="en-US" smtClean="0"/>
              <a:t>http://www.aboutcivil.com</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E8F2D4-F7B7-4210-807C-C336C377249D}" type="datetime1">
              <a:rPr lang="en-US" smtClean="0"/>
              <a:pPr/>
              <a:t>3/18/2010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http://www.aboutcivil.com</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aboutcivil.com/autocad.html" TargetMode="External"/><Relationship Id="rId2" Type="http://schemas.openxmlformats.org/officeDocument/2006/relationships/hyperlink" Target="http://www.aboutcivil.com/contact-us.html" TargetMode="External"/><Relationship Id="rId1" Type="http://schemas.openxmlformats.org/officeDocument/2006/relationships/slideLayout" Target="../slideLayouts/slideLayout2.xml"/><Relationship Id="rId5" Type="http://schemas.openxmlformats.org/officeDocument/2006/relationships/hyperlink" Target="http://www.aboutcivil.com/" TargetMode="External"/><Relationship Id="rId4" Type="http://schemas.openxmlformats.org/officeDocument/2006/relationships/hyperlink" Target="http://www.aboutcivil.com/autocad-ebooks.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8458200" cy="3581400"/>
          </a:xfrm>
        </p:spPr>
        <p:txBody>
          <a:bodyPr anchor="t">
            <a:noAutofit/>
          </a:bodyPr>
          <a:lstStyle/>
          <a:p>
            <a:pPr algn="ctr" eaLnBrk="1" fontAlgn="auto" hangingPunct="1">
              <a:spcAft>
                <a:spcPts val="0"/>
              </a:spcAft>
              <a:defRPr/>
            </a:pPr>
            <a:r>
              <a:rPr lang="en-US" sz="6600" b="1" dirty="0" smtClean="0">
                <a:solidFill>
                  <a:schemeClr val="tx2">
                    <a:satMod val="130000"/>
                  </a:schemeClr>
                </a:solidFill>
                <a:effectLst>
                  <a:outerShdw blurRad="38100" dist="38100" dir="2700000" algn="tl">
                    <a:srgbClr val="000000">
                      <a:alpha val="43137"/>
                    </a:srgbClr>
                  </a:outerShdw>
                  <a:reflection blurRad="12700" stA="48000" endA="300" endPos="55000" dir="5400000" sy="-90000" algn="bl" rotWithShape="0"/>
                </a:effectLst>
                <a:latin typeface="Algerian" pitchFamily="82" charset="0"/>
              </a:rPr>
              <a:t>AutoCAD 2004</a:t>
            </a:r>
            <a:br>
              <a:rPr lang="en-US" sz="6600" b="1" dirty="0" smtClean="0">
                <a:solidFill>
                  <a:schemeClr val="tx2">
                    <a:satMod val="130000"/>
                  </a:schemeClr>
                </a:solidFill>
                <a:effectLst>
                  <a:outerShdw blurRad="38100" dist="38100" dir="2700000" algn="tl">
                    <a:srgbClr val="000000">
                      <a:alpha val="43137"/>
                    </a:srgbClr>
                  </a:outerShdw>
                  <a:reflection blurRad="12700" stA="48000" endA="300" endPos="55000" dir="5400000" sy="-90000" algn="bl" rotWithShape="0"/>
                </a:effectLst>
                <a:latin typeface="Algerian" pitchFamily="82" charset="0"/>
              </a:rPr>
            </a:br>
            <a:r>
              <a:rPr lang="en-US" sz="6600" b="1" dirty="0" smtClean="0">
                <a:solidFill>
                  <a:schemeClr val="tx2">
                    <a:satMod val="130000"/>
                  </a:schemeClr>
                </a:solidFill>
                <a:effectLst>
                  <a:outerShdw blurRad="38100" dist="38100" dir="2700000" algn="tl">
                    <a:srgbClr val="000000">
                      <a:alpha val="43137"/>
                    </a:srgbClr>
                  </a:outerShdw>
                  <a:reflection blurRad="12700" stA="48000" endA="300" endPos="55000" dir="5400000" sy="-90000" algn="bl" rotWithShape="0"/>
                </a:effectLst>
                <a:latin typeface="Algerian" pitchFamily="82" charset="0"/>
              </a:rPr>
              <a:t/>
            </a:r>
            <a:br>
              <a:rPr lang="en-US" sz="6600" b="1" dirty="0" smtClean="0">
                <a:solidFill>
                  <a:schemeClr val="tx2">
                    <a:satMod val="130000"/>
                  </a:schemeClr>
                </a:solidFill>
                <a:effectLst>
                  <a:outerShdw blurRad="38100" dist="38100" dir="2700000" algn="tl">
                    <a:srgbClr val="000000">
                      <a:alpha val="43137"/>
                    </a:srgbClr>
                  </a:outerShdw>
                  <a:reflection blurRad="12700" stA="48000" endA="300" endPos="55000" dir="5400000" sy="-90000" algn="bl" rotWithShape="0"/>
                </a:effectLst>
                <a:latin typeface="Algerian" pitchFamily="82" charset="0"/>
              </a:rPr>
            </a:br>
            <a:r>
              <a:rPr lang="en-US" sz="3600" b="1" dirty="0" smtClean="0">
                <a:solidFill>
                  <a:schemeClr val="tx2">
                    <a:satMod val="130000"/>
                  </a:schemeClr>
                </a:solidFill>
                <a:effectLst>
                  <a:outerShdw blurRad="38100" dist="38100" dir="2700000" algn="tl">
                    <a:srgbClr val="000000">
                      <a:alpha val="43137"/>
                    </a:srgbClr>
                  </a:outerShdw>
                  <a:reflection blurRad="12700" stA="48000" endA="300" endPos="55000" dir="5400000" sy="-90000" algn="bl" rotWithShape="0"/>
                </a:effectLst>
                <a:latin typeface="Arial Black" pitchFamily="34" charset="0"/>
              </a:rPr>
              <a:t>By</a:t>
            </a:r>
            <a:r>
              <a:rPr lang="en-US" sz="6600" b="1" dirty="0" smtClean="0">
                <a:solidFill>
                  <a:schemeClr val="tx2">
                    <a:satMod val="130000"/>
                  </a:schemeClr>
                </a:solidFill>
                <a:effectLst>
                  <a:outerShdw blurRad="38100" dist="38100" dir="2700000" algn="tl">
                    <a:srgbClr val="000000">
                      <a:alpha val="43137"/>
                    </a:srgbClr>
                  </a:outerShdw>
                  <a:reflection blurRad="12700" stA="48000" endA="300" endPos="55000" dir="5400000" sy="-90000" algn="bl" rotWithShape="0"/>
                </a:effectLst>
                <a:latin typeface="Algerian" pitchFamily="82" charset="0"/>
              </a:rPr>
              <a:t/>
            </a:r>
            <a:br>
              <a:rPr lang="en-US" sz="6600" b="1" dirty="0" smtClean="0">
                <a:solidFill>
                  <a:schemeClr val="tx2">
                    <a:satMod val="130000"/>
                  </a:schemeClr>
                </a:solidFill>
                <a:effectLst>
                  <a:outerShdw blurRad="38100" dist="38100" dir="2700000" algn="tl">
                    <a:srgbClr val="000000">
                      <a:alpha val="43137"/>
                    </a:srgbClr>
                  </a:outerShdw>
                  <a:reflection blurRad="12700" stA="48000" endA="300" endPos="55000" dir="5400000" sy="-90000" algn="bl" rotWithShape="0"/>
                </a:effectLst>
                <a:latin typeface="Algerian" pitchFamily="82" charset="0"/>
              </a:rPr>
            </a:br>
            <a:r>
              <a:rPr lang="en-US" sz="4000" b="1" dirty="0" smtClean="0">
                <a:solidFill>
                  <a:schemeClr val="tx2">
                    <a:satMod val="130000"/>
                  </a:schemeClr>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t>Haseeb Jamal</a:t>
            </a:r>
            <a:br>
              <a:rPr lang="en-US" sz="4000" b="1" dirty="0" smtClean="0">
                <a:solidFill>
                  <a:schemeClr val="tx2">
                    <a:satMod val="130000"/>
                  </a:schemeClr>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br>
            <a:r>
              <a:rPr lang="en-US" sz="4000" b="1" dirty="0" smtClean="0">
                <a:solidFill>
                  <a:schemeClr val="tx2">
                    <a:satMod val="130000"/>
                  </a:schemeClr>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t/>
            </a:r>
            <a:br>
              <a:rPr lang="en-US" sz="4000" b="1" dirty="0" smtClean="0">
                <a:solidFill>
                  <a:schemeClr val="tx2">
                    <a:satMod val="130000"/>
                  </a:schemeClr>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br>
            <a:r>
              <a:rPr lang="en-US" sz="2800" b="1" dirty="0" smtClean="0">
                <a:solidFill>
                  <a:schemeClr val="tx2">
                    <a:satMod val="130000"/>
                  </a:schemeClr>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t>Arranged by UET, Computer Society</a:t>
            </a:r>
            <a:endParaRPr lang="en-US" sz="2800" b="1" dirty="0">
              <a:solidFill>
                <a:schemeClr val="tx2">
                  <a:satMod val="130000"/>
                </a:schemeClr>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endParaRPr>
          </a:p>
        </p:txBody>
      </p:sp>
      <p:pic>
        <p:nvPicPr>
          <p:cNvPr id="8195" name="Picture 2"/>
          <p:cNvPicPr>
            <a:picLocks noChangeAspect="1" noChangeArrowheads="1"/>
          </p:cNvPicPr>
          <p:nvPr/>
        </p:nvPicPr>
        <p:blipFill>
          <a:blip r:embed="rId3"/>
          <a:srcRect/>
          <a:stretch>
            <a:fillRect/>
          </a:stretch>
        </p:blipFill>
        <p:spPr bwMode="auto">
          <a:xfrm>
            <a:off x="0" y="1371600"/>
            <a:ext cx="1352579" cy="1219200"/>
          </a:xfrm>
          <a:prstGeom prst="rect">
            <a:avLst/>
          </a:prstGeom>
          <a:noFill/>
          <a:ln w="9525" algn="in">
            <a:noFill/>
            <a:miter lim="800000"/>
            <a:headEnd/>
            <a:tailEnd/>
          </a:ln>
        </p:spPr>
      </p:pic>
      <p:pic>
        <p:nvPicPr>
          <p:cNvPr id="8196" name="Picture 3"/>
          <p:cNvPicPr>
            <a:picLocks noChangeAspect="1" noChangeArrowheads="1"/>
          </p:cNvPicPr>
          <p:nvPr/>
        </p:nvPicPr>
        <p:blipFill>
          <a:blip r:embed="rId4"/>
          <a:srcRect/>
          <a:stretch>
            <a:fillRect/>
          </a:stretch>
        </p:blipFill>
        <p:spPr bwMode="auto">
          <a:xfrm>
            <a:off x="0" y="0"/>
            <a:ext cx="1295400" cy="1295400"/>
          </a:xfrm>
          <a:prstGeom prst="rect">
            <a:avLst/>
          </a:prstGeom>
          <a:noFill/>
          <a:ln w="9525" algn="in">
            <a:noFill/>
            <a:miter lim="800000"/>
            <a:headEnd/>
            <a:tailEnd/>
          </a:ln>
        </p:spPr>
      </p:pic>
      <p:pic>
        <p:nvPicPr>
          <p:cNvPr id="8197" name="Picture 4" descr="E:\Back up\SJ.jpg"/>
          <p:cNvPicPr>
            <a:picLocks noChangeAspect="1" noChangeArrowheads="1"/>
          </p:cNvPicPr>
          <p:nvPr/>
        </p:nvPicPr>
        <p:blipFill>
          <a:blip r:embed="rId5"/>
          <a:srcRect/>
          <a:stretch>
            <a:fillRect/>
          </a:stretch>
        </p:blipFill>
        <p:spPr bwMode="auto">
          <a:xfrm>
            <a:off x="8296275" y="0"/>
            <a:ext cx="847725" cy="685800"/>
          </a:xfrm>
          <a:prstGeom prst="rect">
            <a:avLst/>
          </a:prstGeom>
          <a:noFill/>
          <a:ln w="9525">
            <a:noFill/>
            <a:miter lim="800000"/>
            <a:headEnd/>
            <a:tailEnd/>
          </a:ln>
        </p:spPr>
      </p:pic>
      <p:sp>
        <p:nvSpPr>
          <p:cNvPr id="8" name="TextBox 7"/>
          <p:cNvSpPr txBox="1"/>
          <p:nvPr/>
        </p:nvSpPr>
        <p:spPr>
          <a:xfrm>
            <a:off x="1066800" y="5410200"/>
            <a:ext cx="7772400" cy="954107"/>
          </a:xfrm>
          <a:prstGeom prst="rect">
            <a:avLst/>
          </a:prstGeom>
          <a:noFill/>
        </p:spPr>
        <p:txBody>
          <a:bodyPr>
            <a:spAutoFit/>
          </a:bodyPr>
          <a:lstStyle/>
          <a:p>
            <a:pPr algn="r" fontAlgn="auto">
              <a:spcBef>
                <a:spcPts val="0"/>
              </a:spcBef>
              <a:spcAft>
                <a:spcPts val="0"/>
              </a:spcAft>
              <a:defRPr/>
            </a:pP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(haseebjamal_stn@yahoo.com)</a:t>
            </a:r>
            <a:endParaRPr lang="en-US" sz="2800" dirty="0">
              <a:effectLst>
                <a:outerShdw blurRad="38100" dist="38100" dir="2700000" algn="tl">
                  <a:srgbClr val="000000">
                    <a:alpha val="43137"/>
                  </a:srgbClr>
                </a:outerShdw>
              </a:effectLst>
              <a:latin typeface="Times New Roman" pitchFamily="18" charset="0"/>
              <a:cs typeface="Times New Roman" pitchFamily="18" charset="0"/>
            </a:endParaRPr>
          </a:p>
          <a:p>
            <a:pPr algn="r" fontAlgn="auto">
              <a:spcBef>
                <a:spcPts val="0"/>
              </a:spcBef>
              <a:spcAft>
                <a:spcPts val="0"/>
              </a:spcAft>
              <a:defRPr/>
            </a:pPr>
            <a:r>
              <a:rPr lang="en-US" sz="2800" dirty="0">
                <a:effectLst>
                  <a:outerShdw blurRad="38100" dist="38100" dir="2700000" algn="tl">
                    <a:srgbClr val="000000">
                      <a:alpha val="43137"/>
                    </a:srgbClr>
                  </a:outerShdw>
                </a:effectLst>
                <a:latin typeface="Times New Roman" pitchFamily="18" charset="0"/>
                <a:cs typeface="Times New Roman" pitchFamily="18" charset="0"/>
              </a:rPr>
              <a:t>www.aboutcivil.com</a:t>
            </a:r>
          </a:p>
        </p:txBody>
      </p:sp>
      <p:sp>
        <p:nvSpPr>
          <p:cNvPr id="7" name="Footer Placeholder 6"/>
          <p:cNvSpPr>
            <a:spLocks noGrp="1"/>
          </p:cNvSpPr>
          <p:nvPr>
            <p:ph type="ftr" sz="quarter" idx="11"/>
          </p:nvPr>
        </p:nvSpPr>
        <p:spPr/>
        <p:txBody>
          <a:bodyPr/>
          <a:lstStyle/>
          <a:p>
            <a:r>
              <a:rPr lang="en-US" dirty="0" smtClean="0"/>
              <a:t>http://www.aboutcivil.com</a:t>
            </a:r>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p:transition>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bar</a:t>
            </a:r>
            <a:endParaRPr lang="en-US" dirty="0"/>
          </a:p>
        </p:txBody>
      </p:sp>
      <p:sp>
        <p:nvSpPr>
          <p:cNvPr id="3" name="Content Placeholder 2"/>
          <p:cNvSpPr>
            <a:spLocks noGrp="1"/>
          </p:cNvSpPr>
          <p:nvPr>
            <p:ph idx="1"/>
          </p:nvPr>
        </p:nvSpPr>
        <p:spPr/>
        <p:txBody>
          <a:bodyPr/>
          <a:lstStyle/>
          <a:p>
            <a:r>
              <a:rPr lang="en-US" dirty="0" smtClean="0"/>
              <a:t>Provides information about the current status of our drawing, interface and our settings.</a:t>
            </a:r>
          </a:p>
          <a:p>
            <a:r>
              <a:rPr lang="en-US" dirty="0" smtClean="0"/>
              <a:t>At status bar you can see coordinates (location) of the cursor in the model space.</a:t>
            </a:r>
          </a:p>
          <a:p>
            <a:r>
              <a:rPr lang="en-US" dirty="0" smtClean="0"/>
              <a:t>The tab like buttons represents mode settings</a:t>
            </a:r>
            <a:endParaRPr lang="en-US" dirty="0"/>
          </a:p>
        </p:txBody>
      </p:sp>
      <p:sp>
        <p:nvSpPr>
          <p:cNvPr id="4" name="Footer Placeholder 3"/>
          <p:cNvSpPr>
            <a:spLocks noGrp="1"/>
          </p:cNvSpPr>
          <p:nvPr>
            <p:ph type="ftr" sz="quarter" idx="11"/>
          </p:nvPr>
        </p:nvSpPr>
        <p:spPr/>
        <p:txBody>
          <a:bodyPr/>
          <a:lstStyle/>
          <a:p>
            <a:r>
              <a:rPr lang="en-US" smtClean="0"/>
              <a:t>http://www.aboutcivil.com</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Snap &amp; Grid</a:t>
            </a:r>
            <a:endParaRPr lang="en-US" dirty="0"/>
          </a:p>
        </p:txBody>
      </p:sp>
      <p:sp>
        <p:nvSpPr>
          <p:cNvPr id="3" name="Content Placeholder 2"/>
          <p:cNvSpPr>
            <a:spLocks noGrp="1"/>
          </p:cNvSpPr>
          <p:nvPr>
            <p:ph idx="1"/>
          </p:nvPr>
        </p:nvSpPr>
        <p:spPr/>
        <p:txBody>
          <a:bodyPr/>
          <a:lstStyle/>
          <a:p>
            <a:r>
              <a:rPr lang="en-US" dirty="0" smtClean="0"/>
              <a:t>Snap – Invisible Grid that restricts the location of the cursor to predefined increments</a:t>
            </a:r>
          </a:p>
          <a:p>
            <a:endParaRPr lang="en-US" dirty="0" smtClean="0"/>
          </a:p>
          <a:p>
            <a:r>
              <a:rPr lang="en-US" dirty="0" smtClean="0"/>
              <a:t>Grid is a regular pattern of visible dots that helps you estimate distances</a:t>
            </a:r>
            <a:endParaRPr lang="en-US" dirty="0"/>
          </a:p>
        </p:txBody>
      </p:sp>
      <p:sp>
        <p:nvSpPr>
          <p:cNvPr id="4" name="Footer Placeholder 3"/>
          <p:cNvSpPr>
            <a:spLocks noGrp="1"/>
          </p:cNvSpPr>
          <p:nvPr>
            <p:ph type="ftr" sz="quarter" idx="11"/>
          </p:nvPr>
        </p:nvSpPr>
        <p:spPr/>
        <p:txBody>
          <a:bodyPr/>
          <a:lstStyle/>
          <a:p>
            <a:r>
              <a:rPr lang="en-US" smtClean="0"/>
              <a:t>http://www.aboutcivil.com</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pic>
        <p:nvPicPr>
          <p:cNvPr id="6" name="Picture 2"/>
          <p:cNvPicPr>
            <a:picLocks noChangeAspect="1" noChangeArrowheads="1"/>
          </p:cNvPicPr>
          <p:nvPr/>
        </p:nvPicPr>
        <p:blipFill>
          <a:blip r:embed="rId2"/>
          <a:srcRect l="17593" t="31161" r="63483" b="23837"/>
          <a:stretch>
            <a:fillRect/>
          </a:stretch>
        </p:blipFill>
        <p:spPr>
          <a:xfrm>
            <a:off x="1676400" y="1371600"/>
            <a:ext cx="5562600" cy="52911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 Snap</a:t>
            </a:r>
            <a:endParaRPr lang="en-US" dirty="0"/>
          </a:p>
        </p:txBody>
      </p:sp>
      <p:sp>
        <p:nvSpPr>
          <p:cNvPr id="3" name="Content Placeholder 2"/>
          <p:cNvSpPr>
            <a:spLocks noGrp="1"/>
          </p:cNvSpPr>
          <p:nvPr>
            <p:ph idx="1"/>
          </p:nvPr>
        </p:nvSpPr>
        <p:spPr/>
        <p:txBody>
          <a:bodyPr/>
          <a:lstStyle/>
          <a:p>
            <a:r>
              <a:rPr lang="en-US" dirty="0" smtClean="0"/>
              <a:t>Activated by “OSNAP” button</a:t>
            </a:r>
          </a:p>
          <a:p>
            <a:endParaRPr lang="en-US" dirty="0" smtClean="0"/>
          </a:p>
          <a:p>
            <a:r>
              <a:rPr lang="en-US" dirty="0" smtClean="0"/>
              <a:t>Allows you to snap to “key points” on existing lines and objects</a:t>
            </a:r>
          </a:p>
          <a:p>
            <a:pPr lvl="1"/>
            <a:r>
              <a:rPr lang="en-US" dirty="0" smtClean="0"/>
              <a:t>i.e. midpoint, endpoint, center, tangent etc…</a:t>
            </a:r>
          </a:p>
          <a:p>
            <a:endParaRPr lang="en-US" dirty="0"/>
          </a:p>
        </p:txBody>
      </p:sp>
      <p:sp>
        <p:nvSpPr>
          <p:cNvPr id="4" name="Footer Placeholder 3"/>
          <p:cNvSpPr>
            <a:spLocks noGrp="1"/>
          </p:cNvSpPr>
          <p:nvPr>
            <p:ph type="ftr" sz="quarter" idx="11"/>
          </p:nvPr>
        </p:nvSpPr>
        <p:spPr/>
        <p:txBody>
          <a:bodyPr/>
          <a:lstStyle/>
          <a:p>
            <a:r>
              <a:rPr lang="en-US" smtClean="0"/>
              <a:t>http://www.aboutcivil.com</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pic>
        <p:nvPicPr>
          <p:cNvPr id="1027" name="Picture 3" descr="C:\Users\Hanif Jamal\Pictures\autocad\osnap.jpg"/>
          <p:cNvPicPr>
            <a:picLocks noChangeAspect="1" noChangeArrowheads="1"/>
          </p:cNvPicPr>
          <p:nvPr/>
        </p:nvPicPr>
        <p:blipFill>
          <a:blip r:embed="rId2"/>
          <a:srcRect/>
          <a:stretch>
            <a:fillRect/>
          </a:stretch>
        </p:blipFill>
        <p:spPr bwMode="auto">
          <a:xfrm>
            <a:off x="3657600" y="4648200"/>
            <a:ext cx="1790218" cy="1219200"/>
          </a:xfrm>
          <a:prstGeom prst="rect">
            <a:avLst/>
          </a:prstGeom>
          <a:noFill/>
        </p:spPr>
      </p:pic>
      <p:pic>
        <p:nvPicPr>
          <p:cNvPr id="8" name="Picture 2"/>
          <p:cNvPicPr>
            <a:picLocks noChangeAspect="1" noChangeArrowheads="1"/>
          </p:cNvPicPr>
          <p:nvPr/>
        </p:nvPicPr>
        <p:blipFill>
          <a:blip r:embed="rId3"/>
          <a:srcRect l="14815" t="22922" r="62962" b="28467"/>
          <a:stretch>
            <a:fillRect/>
          </a:stretch>
        </p:blipFill>
        <p:spPr>
          <a:xfrm>
            <a:off x="1219200" y="1219200"/>
            <a:ext cx="6324600" cy="55340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Options &amp; Settings</a:t>
            </a:r>
            <a:endParaRPr lang="en-US" dirty="0"/>
          </a:p>
        </p:txBody>
      </p:sp>
      <p:sp>
        <p:nvSpPr>
          <p:cNvPr id="3" name="Content Placeholder 2"/>
          <p:cNvSpPr>
            <a:spLocks noGrp="1"/>
          </p:cNvSpPr>
          <p:nvPr>
            <p:ph idx="1"/>
          </p:nvPr>
        </p:nvSpPr>
        <p:spPr/>
        <p:txBody>
          <a:bodyPr/>
          <a:lstStyle/>
          <a:p>
            <a:r>
              <a:rPr lang="en-US" dirty="0" smtClean="0"/>
              <a:t>AutoCAD is a very flexible application</a:t>
            </a:r>
          </a:p>
          <a:p>
            <a:r>
              <a:rPr lang="en-US" dirty="0" smtClean="0"/>
              <a:t>You can change the name of the toolbars, menus, palettes, and even shortcuts of our own choice can be activated.</a:t>
            </a:r>
          </a:p>
          <a:p>
            <a:r>
              <a:rPr lang="en-US" dirty="0" smtClean="0"/>
              <a:t>The popup menu that comes up with the right click can also be customized.</a:t>
            </a:r>
            <a:endParaRPr lang="en-US" dirty="0"/>
          </a:p>
        </p:txBody>
      </p:sp>
      <p:sp>
        <p:nvSpPr>
          <p:cNvPr id="4" name="Footer Placeholder 3"/>
          <p:cNvSpPr>
            <a:spLocks noGrp="1"/>
          </p:cNvSpPr>
          <p:nvPr>
            <p:ph type="ftr" sz="quarter" idx="11"/>
          </p:nvPr>
        </p:nvSpPr>
        <p:spPr/>
        <p:txBody>
          <a:bodyPr/>
          <a:lstStyle/>
          <a:p>
            <a:r>
              <a:rPr lang="en-US" smtClean="0"/>
              <a:t>http://www.aboutcivil.com</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use AutoCAD help</a:t>
            </a:r>
            <a:endParaRPr lang="en-US" dirty="0"/>
          </a:p>
        </p:txBody>
      </p:sp>
      <p:sp>
        <p:nvSpPr>
          <p:cNvPr id="3" name="Content Placeholder 2"/>
          <p:cNvSpPr>
            <a:spLocks noGrp="1"/>
          </p:cNvSpPr>
          <p:nvPr>
            <p:ph idx="1"/>
          </p:nvPr>
        </p:nvSpPr>
        <p:spPr/>
        <p:txBody>
          <a:bodyPr/>
          <a:lstStyle/>
          <a:p>
            <a:r>
              <a:rPr lang="en-US" dirty="0" smtClean="0"/>
              <a:t>The nice feature of AutoCAD help is that it is </a:t>
            </a:r>
            <a:r>
              <a:rPr lang="en-US" b="1" dirty="0" smtClean="0"/>
              <a:t>CONTEXT SENSITIVE.</a:t>
            </a:r>
          </a:p>
          <a:p>
            <a:r>
              <a:rPr lang="en-US" dirty="0" smtClean="0"/>
              <a:t>Context sensitive means that you can get help for a command that you are currently using.</a:t>
            </a:r>
          </a:p>
          <a:p>
            <a:r>
              <a:rPr lang="en-US" dirty="0" smtClean="0"/>
              <a:t>Also a little question mark icon on dialog boxes can be used to know about help features</a:t>
            </a:r>
          </a:p>
          <a:p>
            <a:endParaRPr lang="en-US" dirty="0"/>
          </a:p>
        </p:txBody>
      </p:sp>
      <p:sp>
        <p:nvSpPr>
          <p:cNvPr id="4" name="Footer Placeholder 3"/>
          <p:cNvSpPr>
            <a:spLocks noGrp="1"/>
          </p:cNvSpPr>
          <p:nvPr>
            <p:ph type="ftr" sz="quarter" idx="11"/>
          </p:nvPr>
        </p:nvSpPr>
        <p:spPr/>
        <p:txBody>
          <a:bodyPr/>
          <a:lstStyle/>
          <a:p>
            <a:r>
              <a:rPr lang="en-US" smtClean="0"/>
              <a:t>http://www.aboutcivil.com</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pic>
        <p:nvPicPr>
          <p:cNvPr id="2050" name="Picture 2" descr="C:\Users\Hanif Jamal\Pictures\autocad\help.jpg"/>
          <p:cNvPicPr>
            <a:picLocks noChangeAspect="1" noChangeArrowheads="1"/>
          </p:cNvPicPr>
          <p:nvPr/>
        </p:nvPicPr>
        <p:blipFill>
          <a:blip r:embed="rId2"/>
          <a:srcRect/>
          <a:stretch>
            <a:fillRect/>
          </a:stretch>
        </p:blipFill>
        <p:spPr bwMode="auto">
          <a:xfrm>
            <a:off x="990600" y="1066800"/>
            <a:ext cx="6754975" cy="468153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Pixel vs. Vector</a:t>
            </a:r>
            <a:endParaRPr lang="en-US" dirty="0"/>
          </a:p>
        </p:txBody>
      </p:sp>
      <p:sp>
        <p:nvSpPr>
          <p:cNvPr id="3" name="Content Placeholder 2"/>
          <p:cNvSpPr>
            <a:spLocks noGrp="1"/>
          </p:cNvSpPr>
          <p:nvPr>
            <p:ph idx="1"/>
          </p:nvPr>
        </p:nvSpPr>
        <p:spPr>
          <a:xfrm>
            <a:off x="381000" y="1143000"/>
            <a:ext cx="8229600" cy="4525963"/>
          </a:xfrm>
        </p:spPr>
        <p:txBody>
          <a:bodyPr/>
          <a:lstStyle/>
          <a:p>
            <a:r>
              <a:rPr lang="en-US" dirty="0" smtClean="0"/>
              <a:t>Pixel line</a:t>
            </a:r>
          </a:p>
          <a:p>
            <a:pPr lvl="1"/>
            <a:r>
              <a:rPr lang="en-US" dirty="0" smtClean="0"/>
              <a:t>Defined by many dots called pixels (ex. Adobe Photoshop)</a:t>
            </a:r>
          </a:p>
          <a:p>
            <a:r>
              <a:rPr lang="en-US" dirty="0" smtClean="0"/>
              <a:t>Vector line is </a:t>
            </a:r>
            <a:r>
              <a:rPr lang="en-US" b="1" dirty="0" smtClean="0"/>
              <a:t>coordinate </a:t>
            </a:r>
            <a:r>
              <a:rPr lang="en-US" dirty="0" smtClean="0"/>
              <a:t>based</a:t>
            </a:r>
          </a:p>
          <a:p>
            <a:pPr lvl="1"/>
            <a:r>
              <a:rPr lang="en-US" dirty="0" smtClean="0"/>
              <a:t>Defined my coordinates of endpoints</a:t>
            </a:r>
            <a:endParaRPr lang="en-US" dirty="0"/>
          </a:p>
        </p:txBody>
      </p:sp>
      <p:sp>
        <p:nvSpPr>
          <p:cNvPr id="4" name="Footer Placeholder 3"/>
          <p:cNvSpPr>
            <a:spLocks noGrp="1"/>
          </p:cNvSpPr>
          <p:nvPr>
            <p:ph type="ftr" sz="quarter" idx="11"/>
          </p:nvPr>
        </p:nvSpPr>
        <p:spPr/>
        <p:txBody>
          <a:bodyPr/>
          <a:lstStyle/>
          <a:p>
            <a:r>
              <a:rPr lang="en-US" smtClean="0"/>
              <a:t>http://www.aboutcivil.com</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pic>
        <p:nvPicPr>
          <p:cNvPr id="8" name="Picture 2"/>
          <p:cNvPicPr>
            <a:picLocks noChangeAspect="1" noChangeArrowheads="1"/>
          </p:cNvPicPr>
          <p:nvPr/>
        </p:nvPicPr>
        <p:blipFill>
          <a:blip r:embed="rId2"/>
          <a:srcRect/>
          <a:stretch>
            <a:fillRect/>
          </a:stretch>
        </p:blipFill>
        <p:spPr bwMode="auto">
          <a:xfrm>
            <a:off x="609600" y="3733800"/>
            <a:ext cx="8001000" cy="2957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Feedback</a:t>
            </a:r>
          </a:p>
        </p:txBody>
      </p:sp>
      <p:sp>
        <p:nvSpPr>
          <p:cNvPr id="6147" name="Content Placeholder 2"/>
          <p:cNvSpPr>
            <a:spLocks noGrp="1"/>
          </p:cNvSpPr>
          <p:nvPr>
            <p:ph idx="1"/>
          </p:nvPr>
        </p:nvSpPr>
        <p:spPr/>
        <p:txBody>
          <a:bodyPr/>
          <a:lstStyle/>
          <a:p>
            <a:r>
              <a:rPr lang="en-US" dirty="0" smtClean="0">
                <a:hlinkClick r:id="rId2"/>
              </a:rPr>
              <a:t>Contact Us</a:t>
            </a:r>
            <a:endParaRPr lang="en-US" dirty="0" smtClean="0"/>
          </a:p>
          <a:p>
            <a:endParaRPr lang="en-US" dirty="0" smtClean="0"/>
          </a:p>
          <a:p>
            <a:r>
              <a:rPr lang="en-US" dirty="0" smtClean="0">
                <a:hlinkClick r:id="rId3"/>
              </a:rPr>
              <a:t>AutoCAD Video Tutorials</a:t>
            </a:r>
            <a:endParaRPr lang="en-US" dirty="0" smtClean="0"/>
          </a:p>
          <a:p>
            <a:endParaRPr lang="en-US" dirty="0" smtClean="0"/>
          </a:p>
          <a:p>
            <a:r>
              <a:rPr lang="en-US" dirty="0" smtClean="0">
                <a:hlinkClick r:id="rId4"/>
              </a:rPr>
              <a:t>AutoCAD </a:t>
            </a:r>
            <a:r>
              <a:rPr lang="en-US" dirty="0" err="1" smtClean="0">
                <a:hlinkClick r:id="rId4"/>
              </a:rPr>
              <a:t>Ebooks</a:t>
            </a:r>
            <a:endParaRPr lang="en-US" dirty="0" smtClean="0"/>
          </a:p>
          <a:p>
            <a:endParaRPr lang="en-US" dirty="0" smtClean="0"/>
          </a:p>
          <a:p>
            <a:r>
              <a:rPr lang="en-US" dirty="0" smtClean="0">
                <a:hlinkClick r:id="rId5"/>
              </a:rPr>
              <a:t>Civil Engineering</a:t>
            </a:r>
            <a:endParaRPr lang="en-US" dirty="0" smtClean="0"/>
          </a:p>
        </p:txBody>
      </p:sp>
      <p:sp>
        <p:nvSpPr>
          <p:cNvPr id="4" name="Footer Placeholder 3"/>
          <p:cNvSpPr>
            <a:spLocks noGrp="1"/>
          </p:cNvSpPr>
          <p:nvPr>
            <p:ph type="ftr" sz="quarter" idx="11"/>
          </p:nvPr>
        </p:nvSpPr>
        <p:spPr/>
        <p:txBody>
          <a:bodyPr/>
          <a:lstStyle/>
          <a:p>
            <a:pPr>
              <a:defRPr/>
            </a:pPr>
            <a:r>
              <a:rPr lang="en-US" smtClean="0"/>
              <a:t>http://www.aboutcivil.com</a:t>
            </a:r>
            <a:endParaRPr lang="en-US"/>
          </a:p>
        </p:txBody>
      </p:sp>
      <p:sp>
        <p:nvSpPr>
          <p:cNvPr id="5" name="Slide Number Placeholder 4"/>
          <p:cNvSpPr>
            <a:spLocks noGrp="1"/>
          </p:cNvSpPr>
          <p:nvPr>
            <p:ph type="sldNum" sz="quarter" idx="12"/>
          </p:nvPr>
        </p:nvSpPr>
        <p:spPr/>
        <p:txBody>
          <a:bodyPr/>
          <a:lstStyle/>
          <a:p>
            <a:pPr>
              <a:defRPr/>
            </a:pPr>
            <a:fld id="{705F5200-16D3-4759-A0DE-F1508F592B0D}" type="slidenum">
              <a:rPr lang="en-US" smtClean="0"/>
              <a:pPr>
                <a:defRPr/>
              </a:pPr>
              <a:t>16</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to AutoCAD</a:t>
            </a:r>
            <a:endParaRPr lang="en-US" dirty="0"/>
          </a:p>
        </p:txBody>
      </p:sp>
      <p:sp>
        <p:nvSpPr>
          <p:cNvPr id="3" name="Content Placeholder 2"/>
          <p:cNvSpPr>
            <a:spLocks noGrp="1"/>
          </p:cNvSpPr>
          <p:nvPr>
            <p:ph idx="1"/>
          </p:nvPr>
        </p:nvSpPr>
        <p:spPr>
          <a:xfrm>
            <a:off x="457200" y="1600200"/>
            <a:ext cx="8458200" cy="4724400"/>
          </a:xfrm>
        </p:spPr>
        <p:txBody>
          <a:bodyPr>
            <a:normAutofit/>
          </a:bodyPr>
          <a:lstStyle/>
          <a:p>
            <a:r>
              <a:rPr lang="en-US" sz="2600" dirty="0" smtClean="0"/>
              <a:t>AutoCAD is a CAD (Computer Aided Design or Computer Aided Drafting) software for 2D and 3D design and drafting.</a:t>
            </a:r>
          </a:p>
          <a:p>
            <a:pPr>
              <a:lnSpc>
                <a:spcPct val="90000"/>
              </a:lnSpc>
              <a:buNone/>
            </a:pPr>
            <a:r>
              <a:rPr lang="en-US" dirty="0" smtClean="0"/>
              <a:t>With AutoCAD you can:</a:t>
            </a:r>
          </a:p>
          <a:p>
            <a:pPr>
              <a:lnSpc>
                <a:spcPct val="90000"/>
              </a:lnSpc>
            </a:pPr>
            <a:r>
              <a:rPr lang="en-US" dirty="0" smtClean="0"/>
              <a:t>Quickly create designs</a:t>
            </a:r>
          </a:p>
          <a:p>
            <a:pPr>
              <a:lnSpc>
                <a:spcPct val="90000"/>
              </a:lnSpc>
            </a:pPr>
            <a:r>
              <a:rPr lang="en-US" dirty="0" smtClean="0"/>
              <a:t>Improved quality over hand drafting</a:t>
            </a:r>
          </a:p>
          <a:p>
            <a:pPr>
              <a:lnSpc>
                <a:spcPct val="90000"/>
              </a:lnSpc>
            </a:pPr>
            <a:r>
              <a:rPr lang="en-US" dirty="0" smtClean="0"/>
              <a:t>Can be customized to suit the individual’s needs</a:t>
            </a:r>
          </a:p>
          <a:p>
            <a:pPr>
              <a:lnSpc>
                <a:spcPct val="90000"/>
              </a:lnSpc>
            </a:pPr>
            <a:r>
              <a:rPr lang="en-US" dirty="0" smtClean="0"/>
              <a:t>Teaches a marketable skill</a:t>
            </a:r>
          </a:p>
          <a:p>
            <a:endParaRPr lang="en-US" dirty="0"/>
          </a:p>
        </p:txBody>
      </p:sp>
      <p:sp>
        <p:nvSpPr>
          <p:cNvPr id="4" name="Footer Placeholder 3"/>
          <p:cNvSpPr>
            <a:spLocks noGrp="1"/>
          </p:cNvSpPr>
          <p:nvPr>
            <p:ph type="ftr" sz="quarter" idx="11"/>
          </p:nvPr>
        </p:nvSpPr>
        <p:spPr/>
        <p:txBody>
          <a:bodyPr/>
          <a:lstStyle/>
          <a:p>
            <a:r>
              <a:rPr lang="en-US" smtClean="0"/>
              <a:t>http://www.aboutcivil.com</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Introduction to AutoCAD interface</a:t>
            </a:r>
            <a:endParaRPr lang="en-US" dirty="0"/>
          </a:p>
        </p:txBody>
      </p:sp>
      <p:sp>
        <p:nvSpPr>
          <p:cNvPr id="3" name="Content Placeholder 2"/>
          <p:cNvSpPr>
            <a:spLocks noGrp="1"/>
          </p:cNvSpPr>
          <p:nvPr>
            <p:ph idx="1"/>
          </p:nvPr>
        </p:nvSpPr>
        <p:spPr/>
        <p:txBody>
          <a:bodyPr/>
          <a:lstStyle/>
          <a:p>
            <a:r>
              <a:rPr lang="en-US" dirty="0" smtClean="0"/>
              <a:t>The interface of AutoCAD includes:</a:t>
            </a:r>
          </a:p>
          <a:p>
            <a:pPr lvl="1">
              <a:buFont typeface="Wingdings" pitchFamily="2" charset="2"/>
              <a:buChar char="ü"/>
            </a:pPr>
            <a:r>
              <a:rPr lang="en-US" dirty="0" smtClean="0"/>
              <a:t>Workspace</a:t>
            </a:r>
          </a:p>
          <a:p>
            <a:pPr lvl="1">
              <a:buFont typeface="Wingdings" pitchFamily="2" charset="2"/>
              <a:buChar char="ü"/>
            </a:pPr>
            <a:r>
              <a:rPr lang="en-US" dirty="0" smtClean="0"/>
              <a:t>Pull down Menus</a:t>
            </a:r>
          </a:p>
          <a:p>
            <a:pPr lvl="1">
              <a:buFont typeface="Wingdings" pitchFamily="2" charset="2"/>
              <a:buChar char="ü"/>
            </a:pPr>
            <a:r>
              <a:rPr lang="en-US" dirty="0" smtClean="0"/>
              <a:t>Toolbars</a:t>
            </a:r>
          </a:p>
          <a:p>
            <a:pPr lvl="1">
              <a:buFont typeface="Wingdings" pitchFamily="2" charset="2"/>
              <a:buChar char="ü"/>
            </a:pPr>
            <a:r>
              <a:rPr lang="en-US" dirty="0" smtClean="0"/>
              <a:t>Pallets</a:t>
            </a:r>
          </a:p>
          <a:p>
            <a:pPr lvl="1">
              <a:buFont typeface="Wingdings" pitchFamily="2" charset="2"/>
              <a:buChar char="ü"/>
            </a:pPr>
            <a:r>
              <a:rPr lang="en-US" dirty="0" smtClean="0"/>
              <a:t>Dialog Boxes</a:t>
            </a:r>
          </a:p>
          <a:p>
            <a:pPr lvl="1">
              <a:buFont typeface="Wingdings" pitchFamily="2" charset="2"/>
              <a:buChar char="ü"/>
            </a:pPr>
            <a:r>
              <a:rPr lang="en-US" dirty="0" smtClean="0"/>
              <a:t>Commands</a:t>
            </a:r>
          </a:p>
        </p:txBody>
      </p:sp>
      <p:sp>
        <p:nvSpPr>
          <p:cNvPr id="4" name="Footer Placeholder 3"/>
          <p:cNvSpPr>
            <a:spLocks noGrp="1"/>
          </p:cNvSpPr>
          <p:nvPr>
            <p:ph type="ftr" sz="quarter" idx="11"/>
          </p:nvPr>
        </p:nvSpPr>
        <p:spPr/>
        <p:txBody>
          <a:bodyPr/>
          <a:lstStyle/>
          <a:p>
            <a:r>
              <a:rPr lang="en-US" sz="1400" dirty="0" smtClean="0"/>
              <a:t>http://www.aboutcivil.com</a:t>
            </a:r>
            <a:endParaRPr lang="en-US" sz="1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pic>
        <p:nvPicPr>
          <p:cNvPr id="6" name="Picture 7" descr="LABELEDSCREEN"/>
          <p:cNvPicPr>
            <a:picLocks noChangeAspect="1" noChangeArrowheads="1"/>
          </p:cNvPicPr>
          <p:nvPr/>
        </p:nvPicPr>
        <p:blipFill>
          <a:blip r:embed="rId2"/>
          <a:srcRect/>
          <a:stretch>
            <a:fillRect/>
          </a:stretch>
        </p:blipFill>
        <p:spPr bwMode="auto">
          <a:xfrm>
            <a:off x="457200" y="1066800"/>
            <a:ext cx="8229600" cy="5410200"/>
          </a:xfrm>
          <a:prstGeom prst="rect">
            <a:avLst/>
          </a:prstGeom>
          <a:solidFill>
            <a:schemeClr val="accent2"/>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Workspace</a:t>
            </a:r>
            <a:endParaRPr lang="en-US" dirty="0"/>
          </a:p>
        </p:txBody>
      </p:sp>
      <p:sp>
        <p:nvSpPr>
          <p:cNvPr id="3" name="Content Placeholder 2"/>
          <p:cNvSpPr>
            <a:spLocks noGrp="1"/>
          </p:cNvSpPr>
          <p:nvPr>
            <p:ph idx="1"/>
          </p:nvPr>
        </p:nvSpPr>
        <p:spPr/>
        <p:txBody>
          <a:bodyPr/>
          <a:lstStyle/>
          <a:p>
            <a:r>
              <a:rPr lang="en-US" dirty="0" smtClean="0"/>
              <a:t>It is the drafting board of AutoCAD where all the drawing and drafting activities are done.</a:t>
            </a:r>
          </a:p>
          <a:p>
            <a:r>
              <a:rPr lang="en-US" dirty="0" smtClean="0"/>
              <a:t>Its also called Model space</a:t>
            </a:r>
          </a:p>
          <a:p>
            <a:r>
              <a:rPr lang="en-US" dirty="0" smtClean="0"/>
              <a:t>Nice thing about this black portion is that it is infinite in size. That’s why it eliminate the use of scales in our drawings (as opposed to limited space on papers or sheets)</a:t>
            </a:r>
            <a:endParaRPr lang="en-US" dirty="0"/>
          </a:p>
        </p:txBody>
      </p:sp>
      <p:sp>
        <p:nvSpPr>
          <p:cNvPr id="4" name="Footer Placeholder 3"/>
          <p:cNvSpPr>
            <a:spLocks noGrp="1"/>
          </p:cNvSpPr>
          <p:nvPr>
            <p:ph type="ftr" sz="quarter" idx="11"/>
          </p:nvPr>
        </p:nvSpPr>
        <p:spPr/>
        <p:txBody>
          <a:bodyPr/>
          <a:lstStyle/>
          <a:p>
            <a:r>
              <a:rPr lang="en-US" smtClean="0"/>
              <a:t>http://www.aboutcivil.com</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Menus</a:t>
            </a:r>
            <a:endParaRPr lang="en-US" dirty="0"/>
          </a:p>
        </p:txBody>
      </p:sp>
      <p:sp>
        <p:nvSpPr>
          <p:cNvPr id="3" name="Content Placeholder 2"/>
          <p:cNvSpPr>
            <a:spLocks noGrp="1"/>
          </p:cNvSpPr>
          <p:nvPr>
            <p:ph idx="1"/>
          </p:nvPr>
        </p:nvSpPr>
        <p:spPr/>
        <p:txBody>
          <a:bodyPr/>
          <a:lstStyle/>
          <a:p>
            <a:r>
              <a:rPr lang="en-US" dirty="0" smtClean="0"/>
              <a:t>To launch AutoCAD commands</a:t>
            </a:r>
          </a:p>
          <a:p>
            <a:r>
              <a:rPr lang="en-US" dirty="0" smtClean="0"/>
              <a:t>Similar to other </a:t>
            </a:r>
            <a:r>
              <a:rPr lang="en-US" smtClean="0"/>
              <a:t>windows applications</a:t>
            </a:r>
            <a:endParaRPr lang="en-US" dirty="0"/>
          </a:p>
        </p:txBody>
      </p:sp>
      <p:sp>
        <p:nvSpPr>
          <p:cNvPr id="4" name="Footer Placeholder 3"/>
          <p:cNvSpPr>
            <a:spLocks noGrp="1"/>
          </p:cNvSpPr>
          <p:nvPr>
            <p:ph type="ftr" sz="quarter" idx="11"/>
          </p:nvPr>
        </p:nvSpPr>
        <p:spPr/>
        <p:txBody>
          <a:bodyPr/>
          <a:lstStyle/>
          <a:p>
            <a:r>
              <a:rPr lang="en-US" smtClean="0"/>
              <a:t>http://www.aboutcivil.com</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Toolbars</a:t>
            </a:r>
            <a:br>
              <a:rPr lang="en-US" dirty="0" smtClean="0"/>
            </a:br>
            <a:r>
              <a:rPr lang="en-US" sz="2200" dirty="0" smtClean="0">
                <a:solidFill>
                  <a:schemeClr val="accent2">
                    <a:lumMod val="75000"/>
                  </a:schemeClr>
                </a:solidFill>
              </a:rPr>
              <a:t>another way of entering commands</a:t>
            </a:r>
            <a:endParaRPr lang="en-US" sz="2200" dirty="0">
              <a:solidFill>
                <a:schemeClr val="accent2">
                  <a:lumMod val="75000"/>
                </a:schemeClr>
              </a:solidFill>
            </a:endParaRPr>
          </a:p>
        </p:txBody>
      </p:sp>
      <p:sp>
        <p:nvSpPr>
          <p:cNvPr id="3" name="Content Placeholder 2"/>
          <p:cNvSpPr>
            <a:spLocks noGrp="1"/>
          </p:cNvSpPr>
          <p:nvPr>
            <p:ph idx="1"/>
          </p:nvPr>
        </p:nvSpPr>
        <p:spPr/>
        <p:txBody>
          <a:bodyPr>
            <a:normAutofit lnSpcReduction="10000"/>
          </a:bodyPr>
          <a:lstStyle/>
          <a:p>
            <a:r>
              <a:rPr lang="en-US" dirty="0" smtClean="0"/>
              <a:t>Gives us the ability to customize our interface according to our needs</a:t>
            </a:r>
          </a:p>
          <a:p>
            <a:r>
              <a:rPr lang="en-US" dirty="0" smtClean="0"/>
              <a:t>It is the collection of icons where each of the icons represent a specific AutoCAD command</a:t>
            </a:r>
          </a:p>
          <a:p>
            <a:r>
              <a:rPr lang="en-US" dirty="0" smtClean="0"/>
              <a:t>Gives us convenient access to the commands we use most</a:t>
            </a:r>
          </a:p>
          <a:p>
            <a:r>
              <a:rPr lang="en-US" dirty="0" smtClean="0"/>
              <a:t>Toolbars can be moved where ever the user wants it to be, so that to assist us in drawings</a:t>
            </a:r>
          </a:p>
          <a:p>
            <a:r>
              <a:rPr lang="en-US" dirty="0" smtClean="0"/>
              <a:t>Toolbars can be turned on or off</a:t>
            </a:r>
          </a:p>
        </p:txBody>
      </p:sp>
      <p:sp>
        <p:nvSpPr>
          <p:cNvPr id="4" name="Footer Placeholder 3"/>
          <p:cNvSpPr>
            <a:spLocks noGrp="1"/>
          </p:cNvSpPr>
          <p:nvPr>
            <p:ph type="ftr" sz="quarter" idx="11"/>
          </p:nvPr>
        </p:nvSpPr>
        <p:spPr/>
        <p:txBody>
          <a:bodyPr/>
          <a:lstStyle/>
          <a:p>
            <a:r>
              <a:rPr lang="en-US" smtClean="0"/>
              <a:t>http://www.aboutcivil.com</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pic>
        <p:nvPicPr>
          <p:cNvPr id="3074" name="Picture 2" descr="C:\Users\Hanif Jamal\Pictures\autocad\toolbar.jpg"/>
          <p:cNvPicPr>
            <a:picLocks noChangeAspect="1" noChangeArrowheads="1"/>
          </p:cNvPicPr>
          <p:nvPr/>
        </p:nvPicPr>
        <p:blipFill>
          <a:blip r:embed="rId2"/>
          <a:srcRect/>
          <a:stretch>
            <a:fillRect/>
          </a:stretch>
        </p:blipFill>
        <p:spPr bwMode="auto">
          <a:xfrm>
            <a:off x="1905000" y="1066800"/>
            <a:ext cx="5486400" cy="542803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ipe(down)">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Command Line</a:t>
            </a:r>
            <a:br>
              <a:rPr lang="en-US" dirty="0" smtClean="0"/>
            </a:br>
            <a:r>
              <a:rPr lang="en-US" sz="2200" dirty="0" smtClean="0">
                <a:solidFill>
                  <a:schemeClr val="accent2">
                    <a:lumMod val="75000"/>
                  </a:schemeClr>
                </a:solidFill>
              </a:rPr>
              <a:t>another way of entering commands</a:t>
            </a:r>
            <a:endParaRPr lang="en-US" sz="2200" dirty="0"/>
          </a:p>
        </p:txBody>
      </p:sp>
      <p:sp>
        <p:nvSpPr>
          <p:cNvPr id="3" name="Content Placeholder 2"/>
          <p:cNvSpPr>
            <a:spLocks noGrp="1"/>
          </p:cNvSpPr>
          <p:nvPr>
            <p:ph idx="1"/>
          </p:nvPr>
        </p:nvSpPr>
        <p:spPr/>
        <p:txBody>
          <a:bodyPr/>
          <a:lstStyle/>
          <a:p>
            <a:r>
              <a:rPr lang="en-US" dirty="0" smtClean="0"/>
              <a:t>In command line everything must be entered through the keyboard</a:t>
            </a:r>
          </a:p>
          <a:p>
            <a:r>
              <a:rPr lang="en-US" dirty="0" smtClean="0"/>
              <a:t>After launching a command through any means command line will prompt you what next step should be taken to complete the command</a:t>
            </a:r>
          </a:p>
          <a:p>
            <a:endParaRPr lang="en-US" dirty="0"/>
          </a:p>
        </p:txBody>
      </p:sp>
      <p:sp>
        <p:nvSpPr>
          <p:cNvPr id="4" name="Footer Placeholder 3"/>
          <p:cNvSpPr>
            <a:spLocks noGrp="1"/>
          </p:cNvSpPr>
          <p:nvPr>
            <p:ph type="ftr" sz="quarter" idx="11"/>
          </p:nvPr>
        </p:nvSpPr>
        <p:spPr/>
        <p:txBody>
          <a:bodyPr/>
          <a:lstStyle/>
          <a:p>
            <a:r>
              <a:rPr lang="en-US" smtClean="0"/>
              <a:t>http://www.aboutcivil.com</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p:cNvPicPr>
            <a:picLocks noChangeAspect="1" noChangeArrowheads="1"/>
          </p:cNvPicPr>
          <p:nvPr/>
        </p:nvPicPr>
        <p:blipFill>
          <a:blip r:embed="rId2"/>
          <a:srcRect/>
          <a:stretch>
            <a:fillRect/>
          </a:stretch>
        </p:blipFill>
        <p:spPr bwMode="auto">
          <a:xfrm>
            <a:off x="6705600" y="228600"/>
            <a:ext cx="1981200" cy="6048611"/>
          </a:xfrm>
          <a:prstGeom prst="rect">
            <a:avLst/>
          </a:prstGeom>
          <a:noFill/>
          <a:ln w="9525" algn="ctr">
            <a:noFill/>
            <a:miter lim="800000"/>
            <a:headEnd/>
            <a:tailEnd/>
          </a:ln>
        </p:spPr>
      </p:pic>
      <p:sp>
        <p:nvSpPr>
          <p:cNvPr id="2" name="Title 1"/>
          <p:cNvSpPr>
            <a:spLocks noGrp="1"/>
          </p:cNvSpPr>
          <p:nvPr>
            <p:ph type="title"/>
          </p:nvPr>
        </p:nvSpPr>
        <p:spPr/>
        <p:txBody>
          <a:bodyPr/>
          <a:lstStyle/>
          <a:p>
            <a:r>
              <a:rPr lang="en-US" dirty="0" smtClean="0"/>
              <a:t>Palettes</a:t>
            </a:r>
            <a:endParaRPr lang="en-US" dirty="0"/>
          </a:p>
        </p:txBody>
      </p:sp>
      <p:sp>
        <p:nvSpPr>
          <p:cNvPr id="3" name="Content Placeholder 2"/>
          <p:cNvSpPr>
            <a:spLocks noGrp="1"/>
          </p:cNvSpPr>
          <p:nvPr>
            <p:ph idx="1"/>
          </p:nvPr>
        </p:nvSpPr>
        <p:spPr/>
        <p:txBody>
          <a:bodyPr/>
          <a:lstStyle/>
          <a:p>
            <a:r>
              <a:rPr lang="en-US" dirty="0" smtClean="0"/>
              <a:t>A dialog box of features</a:t>
            </a:r>
          </a:p>
          <a:p>
            <a:r>
              <a:rPr lang="en-US" dirty="0" smtClean="0"/>
              <a:t>They combine the functionality of </a:t>
            </a:r>
            <a:br>
              <a:rPr lang="en-US" dirty="0" smtClean="0"/>
            </a:br>
            <a:r>
              <a:rPr lang="en-US" dirty="0" smtClean="0"/>
              <a:t>a dialog box with the flexibility of </a:t>
            </a:r>
            <a:br>
              <a:rPr lang="en-US" dirty="0" smtClean="0"/>
            </a:br>
            <a:r>
              <a:rPr lang="en-US" dirty="0" smtClean="0"/>
              <a:t>a toolbar</a:t>
            </a:r>
            <a:endParaRPr lang="en-US" dirty="0"/>
          </a:p>
        </p:txBody>
      </p:sp>
      <p:sp>
        <p:nvSpPr>
          <p:cNvPr id="4" name="Footer Placeholder 3"/>
          <p:cNvSpPr>
            <a:spLocks noGrp="1"/>
          </p:cNvSpPr>
          <p:nvPr>
            <p:ph type="ftr" sz="quarter" idx="11"/>
          </p:nvPr>
        </p:nvSpPr>
        <p:spPr/>
        <p:txBody>
          <a:bodyPr/>
          <a:lstStyle/>
          <a:p>
            <a:r>
              <a:rPr lang="en-US" smtClean="0"/>
              <a:t>http://www.aboutcivil.com</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enter commands</a:t>
            </a:r>
            <a:endParaRPr lang="en-US" dirty="0"/>
          </a:p>
        </p:txBody>
      </p:sp>
      <p:sp>
        <p:nvSpPr>
          <p:cNvPr id="3" name="Content Placeholder 2"/>
          <p:cNvSpPr>
            <a:spLocks noGrp="1"/>
          </p:cNvSpPr>
          <p:nvPr>
            <p:ph idx="1"/>
          </p:nvPr>
        </p:nvSpPr>
        <p:spPr>
          <a:xfrm>
            <a:off x="457200" y="1600201"/>
            <a:ext cx="8229600" cy="3200400"/>
          </a:xfrm>
        </p:spPr>
        <p:txBody>
          <a:bodyPr/>
          <a:lstStyle/>
          <a:p>
            <a:r>
              <a:rPr lang="en-US" dirty="0" smtClean="0"/>
              <a:t>By clicking Menu item</a:t>
            </a:r>
          </a:p>
          <a:p>
            <a:r>
              <a:rPr lang="en-US" dirty="0" smtClean="0"/>
              <a:t>By clicking Toolbar icon</a:t>
            </a:r>
          </a:p>
          <a:p>
            <a:r>
              <a:rPr lang="en-US" dirty="0" smtClean="0"/>
              <a:t>By typing in Command line</a:t>
            </a:r>
            <a:endParaRPr lang="en-US" dirty="0"/>
          </a:p>
        </p:txBody>
      </p:sp>
      <p:sp>
        <p:nvSpPr>
          <p:cNvPr id="4" name="Footer Placeholder 3"/>
          <p:cNvSpPr>
            <a:spLocks noGrp="1"/>
          </p:cNvSpPr>
          <p:nvPr>
            <p:ph type="ftr" sz="quarter" idx="11"/>
          </p:nvPr>
        </p:nvSpPr>
        <p:spPr/>
        <p:txBody>
          <a:bodyPr/>
          <a:lstStyle/>
          <a:p>
            <a:r>
              <a:rPr lang="en-US" smtClean="0"/>
              <a:t>http://www.aboutcivil.com</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TotalTime>
  <Words>583</Words>
  <Application>Microsoft Office PowerPoint</Application>
  <PresentationFormat>On-screen Show (4:3)</PresentationFormat>
  <Paragraphs>109</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AutoCAD 2004  By Haseeb Jamal  Arranged by UET, Computer Society</vt:lpstr>
      <vt:lpstr>Introduction to AutoCAD</vt:lpstr>
      <vt:lpstr>Introduction to AutoCAD interface</vt:lpstr>
      <vt:lpstr>Workspace</vt:lpstr>
      <vt:lpstr>Menus</vt:lpstr>
      <vt:lpstr>Toolbars another way of entering commands</vt:lpstr>
      <vt:lpstr>Command Line another way of entering commands</vt:lpstr>
      <vt:lpstr>Palettes</vt:lpstr>
      <vt:lpstr>How to enter commands</vt:lpstr>
      <vt:lpstr>Status bar</vt:lpstr>
      <vt:lpstr>Snap &amp; Grid</vt:lpstr>
      <vt:lpstr>Object Snap</vt:lpstr>
      <vt:lpstr>Options &amp; Settings</vt:lpstr>
      <vt:lpstr>How to use AutoCAD help</vt:lpstr>
      <vt:lpstr>Pixel vs. Vector</vt:lpstr>
      <vt:lpstr>Feedback</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AutoCAD</dc:title>
  <dc:creator>Hanif Jamal</dc:creator>
  <cp:lastModifiedBy>Haseeb Jamal</cp:lastModifiedBy>
  <cp:revision>126</cp:revision>
  <dcterms:created xsi:type="dcterms:W3CDTF">2006-08-16T00:00:00Z</dcterms:created>
  <dcterms:modified xsi:type="dcterms:W3CDTF">2010-03-18T16:28:06Z</dcterms:modified>
</cp:coreProperties>
</file>